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ovanni antonini" initials="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-96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9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6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4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9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8F0-5C1B-48BA-9E19-3DD2F843BB5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5F62-7565-4822-9762-75AB1BAAB1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b="1" dirty="0"/>
              <a:t>L’importanza dell’italiano</a:t>
            </a:r>
            <a:br>
              <a:rPr lang="it-IT" b="1" dirty="0"/>
            </a:br>
            <a:r>
              <a:rPr lang="it-IT" b="1" dirty="0"/>
              <a:t>per l’insegnamento</a:t>
            </a:r>
            <a:br>
              <a:rPr lang="it-IT" b="1" dirty="0"/>
            </a:br>
            <a:r>
              <a:rPr lang="it-IT" b="1" dirty="0"/>
              <a:t>delle materie </a:t>
            </a:r>
            <a:r>
              <a:rPr lang="it-IT" b="1" dirty="0" smtClean="0"/>
              <a:t>scientifiche</a:t>
            </a:r>
            <a:endParaRPr lang="en-US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838409"/>
            <a:ext cx="9144000" cy="1655762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Giovanni Antonini, Università Roma Tre</a:t>
            </a:r>
          </a:p>
          <a:p>
            <a:r>
              <a:rPr lang="it-IT" dirty="0" smtClean="0"/>
              <a:t>Presidente CBUI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13" y="0"/>
            <a:ext cx="4002381" cy="173331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86913" y="1733316"/>
            <a:ext cx="3815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dirty="0" smtClean="0">
                <a:solidFill>
                  <a:srgbClr val="3366FF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Collegio dei Biologi delle Università Italiane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60608" y="2202287"/>
            <a:ext cx="1155235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800" dirty="0"/>
              <a:t>Il Collegio dei Biologi delle </a:t>
            </a:r>
            <a:r>
              <a:rPr lang="it-IT" sz="2800" dirty="0" smtClean="0"/>
              <a:t>Università </a:t>
            </a:r>
            <a:r>
              <a:rPr lang="it-IT" sz="2800" dirty="0"/>
              <a:t>italiane è l’organismo rappresentativo dei corsi di studio universitari di discipline biologiche delle Classi di Scienze Biologiche e </a:t>
            </a:r>
            <a:r>
              <a:rPr lang="it-IT" sz="2800" dirty="0" smtClean="0"/>
              <a:t>Biologia.</a:t>
            </a:r>
          </a:p>
          <a:p>
            <a:pPr>
              <a:spcBef>
                <a:spcPts val="1200"/>
              </a:spcBef>
              <a:tabLst>
                <a:tab pos="4211638" algn="l"/>
              </a:tabLst>
            </a:pPr>
            <a:r>
              <a:rPr lang="it-IT" sz="2800" dirty="0" smtClean="0"/>
              <a:t>Il CBUI è formato dai </a:t>
            </a:r>
            <a:r>
              <a:rPr lang="it-IT" sz="2800" b="1" dirty="0" smtClean="0">
                <a:solidFill>
                  <a:srgbClr val="FF0000"/>
                </a:solidFill>
              </a:rPr>
              <a:t>Presidenti/Coordinatori dei Corsi di Laurea (L-13) in Scienze Biologiche e dei Corsi di Laurea Magistrale (LM-6) in Biologia</a:t>
            </a:r>
            <a:r>
              <a:rPr lang="it-IT" sz="2800" dirty="0"/>
              <a:t> </a:t>
            </a:r>
            <a:r>
              <a:rPr lang="it-IT" sz="2800" dirty="0" smtClean="0"/>
              <a:t>ed opera in stretta collaborazione con l’Ordine Nazionale dei Biologi.</a:t>
            </a:r>
          </a:p>
          <a:p>
            <a:pPr>
              <a:spcBef>
                <a:spcPts val="1200"/>
              </a:spcBef>
            </a:pPr>
            <a:r>
              <a:rPr lang="it-IT" sz="2800" dirty="0" smtClean="0"/>
              <a:t>Scopo del CBUI è quello di </a:t>
            </a:r>
            <a:r>
              <a:rPr lang="it-IT" sz="2800" b="1" dirty="0" smtClean="0">
                <a:solidFill>
                  <a:srgbClr val="FF0000"/>
                </a:solidFill>
              </a:rPr>
              <a:t>coordinare le iniziative in campo didattico</a:t>
            </a:r>
            <a:r>
              <a:rPr lang="it-IT" sz="2800" dirty="0" smtClean="0"/>
              <a:t>. </a:t>
            </a:r>
            <a:endParaRPr lang="it-IT" sz="2800" dirty="0"/>
          </a:p>
          <a:p>
            <a:pPr>
              <a:spcBef>
                <a:spcPts val="1200"/>
              </a:spcBef>
            </a:pPr>
            <a:r>
              <a:rPr lang="it-IT" sz="2800" dirty="0" smtClean="0"/>
              <a:t>E’ divenuto particolarmente importante dopo i dm 509/99 e dm 270/04 per cercare di dare un indirizzo uniforme soprattutto ai </a:t>
            </a:r>
            <a:r>
              <a:rPr lang="it-IT" sz="2800" dirty="0" err="1" smtClean="0"/>
              <a:t>CdL</a:t>
            </a:r>
            <a:r>
              <a:rPr lang="it-IT" sz="2800" dirty="0" smtClean="0"/>
              <a:t> in Scienze Biologiche.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8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134" y="0"/>
            <a:ext cx="5261696" cy="6858000"/>
          </a:xfrm>
          <a:prstGeom prst="rect">
            <a:avLst/>
          </a:prstGeom>
        </p:spPr>
      </p:pic>
      <p:sp>
        <p:nvSpPr>
          <p:cNvPr id="26" name="CasellaDiTesto 25"/>
          <p:cNvSpPr txBox="1"/>
          <p:nvPr/>
        </p:nvSpPr>
        <p:spPr>
          <a:xfrm>
            <a:off x="193183" y="218941"/>
            <a:ext cx="615610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smtClean="0"/>
              <a:t>Fin dal 30.05.2007 il CBUI ha proposto una </a:t>
            </a:r>
            <a:r>
              <a:rPr lang="it-IT" sz="2200" b="1" dirty="0" smtClean="0">
                <a:solidFill>
                  <a:srgbClr val="FF0000"/>
                </a:solidFill>
              </a:rPr>
              <a:t>matrice di corrispondenza tra Descrittori di Dublino e Unità didattiche </a:t>
            </a:r>
            <a:r>
              <a:rPr lang="it-IT" sz="2200" dirty="0" smtClean="0"/>
              <a:t>(TUNING Nazionale) che potesse aiutare la redazione degli Ordinamenti didattici dei </a:t>
            </a:r>
            <a:r>
              <a:rPr lang="it-IT" sz="2200" dirty="0" err="1" smtClean="0"/>
              <a:t>CdL</a:t>
            </a:r>
            <a:r>
              <a:rPr lang="it-IT" sz="2200" dirty="0" smtClean="0"/>
              <a:t>.</a:t>
            </a:r>
          </a:p>
          <a:p>
            <a:endParaRPr lang="it-IT" sz="2200" dirty="0"/>
          </a:p>
          <a:p>
            <a:r>
              <a:rPr lang="it-IT" sz="2200" dirty="0" smtClean="0"/>
              <a:t>In particolare al 4° Descrittore di Dublino «</a:t>
            </a:r>
            <a:r>
              <a:rPr lang="it-IT" sz="2200" b="1" dirty="0" smtClean="0">
                <a:solidFill>
                  <a:srgbClr val="FF0000"/>
                </a:solidFill>
              </a:rPr>
              <a:t>Abilità nella comunicazione</a:t>
            </a:r>
            <a:r>
              <a:rPr lang="it-IT" sz="2200" dirty="0" smtClean="0"/>
              <a:t>», la 1° Competenza da sviluppare è «</a:t>
            </a:r>
            <a:r>
              <a:rPr lang="it-IT" sz="2200" b="1" dirty="0">
                <a:solidFill>
                  <a:srgbClr val="FF0000"/>
                </a:solidFill>
              </a:rPr>
              <a:t>Comunicazione in  lingua italiana e straniera (inglese)  scritta e </a:t>
            </a:r>
            <a:r>
              <a:rPr lang="it-IT" sz="2200" b="1" dirty="0" smtClean="0">
                <a:solidFill>
                  <a:srgbClr val="FF0000"/>
                </a:solidFill>
              </a:rPr>
              <a:t>orale</a:t>
            </a:r>
            <a:r>
              <a:rPr lang="it-IT" sz="2200" dirty="0" smtClean="0"/>
              <a:t>».</a:t>
            </a:r>
          </a:p>
          <a:p>
            <a:endParaRPr lang="it-IT" sz="2200" dirty="0"/>
          </a:p>
          <a:p>
            <a:r>
              <a:rPr lang="it-IT" sz="2200" dirty="0" smtClean="0"/>
              <a:t>Le Unità didattiche in cui tale competenza è </a:t>
            </a:r>
            <a:r>
              <a:rPr lang="it-IT" sz="2200" dirty="0"/>
              <a:t>sviluppata e verificata e fa parte dei risultati dell’apprendimento della </a:t>
            </a:r>
            <a:r>
              <a:rPr lang="it-IT" sz="2200" dirty="0" smtClean="0"/>
              <a:t>unità </a:t>
            </a:r>
            <a:r>
              <a:rPr lang="it-IT" sz="2200" dirty="0"/>
              <a:t>didattica </a:t>
            </a:r>
            <a:r>
              <a:rPr lang="it-IT" sz="2200" dirty="0" smtClean="0"/>
              <a:t>vengono contrassegnati con una «</a:t>
            </a:r>
            <a:r>
              <a:rPr lang="it-IT" sz="2200" b="1" dirty="0" smtClean="0"/>
              <a:t>X</a:t>
            </a:r>
            <a:r>
              <a:rPr lang="it-IT" sz="2200" dirty="0" smtClean="0"/>
              <a:t>».</a:t>
            </a:r>
          </a:p>
          <a:p>
            <a:endParaRPr lang="it-IT" sz="2200" dirty="0"/>
          </a:p>
          <a:p>
            <a:r>
              <a:rPr lang="it-IT" sz="2200" dirty="0" smtClean="0"/>
              <a:t>Nell’esempio riportato accanto, che si riferisce al </a:t>
            </a:r>
            <a:r>
              <a:rPr lang="it-IT" sz="2200" dirty="0" err="1" smtClean="0"/>
              <a:t>CdL</a:t>
            </a:r>
            <a:r>
              <a:rPr lang="it-IT" sz="2200" dirty="0" smtClean="0"/>
              <a:t> in Scienze Biologiche dell’Università Roma Tre, si può vedere come tale competenza </a:t>
            </a:r>
            <a:r>
              <a:rPr lang="it-IT" sz="2200" b="1" dirty="0" smtClean="0">
                <a:solidFill>
                  <a:srgbClr val="FF0000"/>
                </a:solidFill>
              </a:rPr>
              <a:t>sia sviluppata e verificata nella maggior parte degli insegnamenti.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5611" y="102852"/>
            <a:ext cx="1169508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dirty="0" smtClean="0"/>
              <a:t>Per quanto riguarda la lingua Italiana la mia ormai più che decennale esperienza come coordinatore di </a:t>
            </a:r>
            <a:r>
              <a:rPr lang="it-IT" sz="2400" dirty="0" err="1" smtClean="0"/>
              <a:t>CdL</a:t>
            </a:r>
            <a:r>
              <a:rPr lang="it-IT" sz="2400" dirty="0"/>
              <a:t>,</a:t>
            </a:r>
            <a:r>
              <a:rPr lang="it-IT" sz="2400" dirty="0" smtClean="0"/>
              <a:t> come membro del Direttivo CBUI e poi Presidente CBUI mi porta alle seguenti considerazioni: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Si assiste ad un </a:t>
            </a:r>
            <a:r>
              <a:rPr lang="it-IT" sz="2400" b="1" dirty="0" smtClean="0">
                <a:solidFill>
                  <a:srgbClr val="FF0000"/>
                </a:solidFill>
              </a:rPr>
              <a:t>generale scadimento della conoscenza e dell’uso della lingua italiana</a:t>
            </a:r>
            <a:r>
              <a:rPr lang="it-IT" sz="2400" dirty="0" smtClean="0"/>
              <a:t>, più accentuato negli studenti provenienti da Istituti Tecnici o Professionali, meno negli studenti provenienti da Licei Scientifici e Classici.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Nella maggior parte degli studenti c’è una </a:t>
            </a:r>
            <a:r>
              <a:rPr lang="it-IT" sz="2400" b="1" dirty="0" smtClean="0">
                <a:solidFill>
                  <a:srgbClr val="FF0000"/>
                </a:solidFill>
              </a:rPr>
              <a:t>correlazione diretta fra padronanza della lingua e capacità di apprendimento</a:t>
            </a:r>
            <a:r>
              <a:rPr lang="it-IT" sz="2400" dirty="0" smtClean="0"/>
              <a:t> (correlazione ben nota ai ricercatori in neurofisiologia). 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Per stimolare gli studenti ad utilizzare in maniera corretta il linguaggio, il CBUI ha suggerito che </a:t>
            </a:r>
            <a:r>
              <a:rPr lang="it-IT" sz="2400" b="1" dirty="0" smtClean="0">
                <a:solidFill>
                  <a:srgbClr val="FF0000"/>
                </a:solidFill>
              </a:rPr>
              <a:t>tutti gli insegnamenti prevedessero una prova orale nell’esame finale</a:t>
            </a:r>
            <a:r>
              <a:rPr lang="it-IT" sz="2400" dirty="0" smtClean="0"/>
              <a:t>. La prova scritta (ove presente, per esempio, con domande a scelta multipla) e la eventuale prova pratica sarebbero potute essere presenti come propedeutiche alla prova orale.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E’ anche importante che </a:t>
            </a:r>
            <a:r>
              <a:rPr lang="it-IT" sz="2400" b="1" dirty="0" smtClean="0">
                <a:solidFill>
                  <a:srgbClr val="FF0000"/>
                </a:solidFill>
              </a:rPr>
              <a:t>la prova finale dei </a:t>
            </a:r>
            <a:r>
              <a:rPr lang="it-IT" sz="2400" b="1" dirty="0" err="1" smtClean="0">
                <a:solidFill>
                  <a:srgbClr val="FF0000"/>
                </a:solidFill>
              </a:rPr>
              <a:t>CdL</a:t>
            </a:r>
            <a:r>
              <a:rPr lang="it-IT" sz="2400" b="1" dirty="0" smtClean="0">
                <a:solidFill>
                  <a:srgbClr val="FF0000"/>
                </a:solidFill>
              </a:rPr>
              <a:t> di I livello (triennali) comprenda la stesura di un elaborato scritto</a:t>
            </a:r>
            <a:r>
              <a:rPr lang="it-IT" sz="2400" dirty="0" smtClean="0"/>
              <a:t>, in modo che lo studente impari ad esprimersi con proprietà di linguaggio anche nel testo scritto.</a:t>
            </a:r>
          </a:p>
        </p:txBody>
      </p:sp>
    </p:spTree>
    <p:extLst>
      <p:ext uri="{BB962C8B-B14F-4D97-AF65-F5344CB8AC3E}">
        <p14:creationId xmlns:p14="http://schemas.microsoft.com/office/powerpoint/2010/main" val="6441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6366" y="0"/>
            <a:ext cx="11500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La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err="1" smtClean="0">
                <a:solidFill>
                  <a:srgbClr val="FF0000"/>
                </a:solidFill>
              </a:rPr>
              <a:t>internaZionaliZZaZione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smtClean="0"/>
              <a:t>dei </a:t>
            </a:r>
            <a:r>
              <a:rPr lang="it-IT" sz="4400" b="1" dirty="0" err="1" smtClean="0"/>
              <a:t>CdL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8107" y="914400"/>
            <a:ext cx="1191939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800" dirty="0" smtClean="0"/>
              <a:t>Parolone molto amato da alcuni Soloni a proposito dei Corsi di laurea. </a:t>
            </a:r>
          </a:p>
          <a:p>
            <a:pPr>
              <a:spcBef>
                <a:spcPts val="1200"/>
              </a:spcBef>
            </a:pPr>
            <a:r>
              <a:rPr lang="it-IT" sz="2800" dirty="0" smtClean="0"/>
              <a:t>I «poveri» Presidenti e Coordinatori di </a:t>
            </a:r>
            <a:r>
              <a:rPr lang="it-IT" sz="2800" dirty="0" err="1" smtClean="0"/>
              <a:t>CdL</a:t>
            </a:r>
            <a:r>
              <a:rPr lang="it-IT" sz="2800" dirty="0" smtClean="0"/>
              <a:t>  hanno cercato di venire incontro alle richieste di maggiore «internazionalizzazione» dei </a:t>
            </a:r>
            <a:r>
              <a:rPr lang="it-IT" sz="2800" dirty="0" err="1" smtClean="0"/>
              <a:t>CdL</a:t>
            </a:r>
            <a:r>
              <a:rPr lang="it-IT" sz="2800" dirty="0" smtClean="0"/>
              <a:t>  inserendo alcuni </a:t>
            </a:r>
            <a:r>
              <a:rPr lang="it-IT" sz="2800" b="1" dirty="0" smtClean="0">
                <a:solidFill>
                  <a:srgbClr val="FF0000"/>
                </a:solidFill>
              </a:rPr>
              <a:t>insegnamenti impartiti in lingua Inglese </a:t>
            </a:r>
            <a:r>
              <a:rPr lang="it-IT" sz="2800" dirty="0" smtClean="0"/>
              <a:t>(in alcuni casi l’intero </a:t>
            </a:r>
            <a:r>
              <a:rPr lang="it-IT" sz="2800" dirty="0" err="1" smtClean="0"/>
              <a:t>CdL</a:t>
            </a:r>
            <a:r>
              <a:rPr lang="it-IT" sz="2800" dirty="0" smtClean="0"/>
              <a:t>).</a:t>
            </a:r>
          </a:p>
          <a:p>
            <a:pPr>
              <a:spcBef>
                <a:spcPts val="1200"/>
              </a:spcBef>
            </a:pPr>
            <a:r>
              <a:rPr lang="it-IT" sz="2800" dirty="0" smtClean="0"/>
              <a:t>Tuttavia gli studenti, particolarmente quelli dei </a:t>
            </a:r>
            <a:r>
              <a:rPr lang="it-IT" sz="2800" dirty="0" err="1" smtClean="0"/>
              <a:t>CdL</a:t>
            </a:r>
            <a:r>
              <a:rPr lang="it-IT" sz="2800" dirty="0" smtClean="0"/>
              <a:t> di I livello (Laurea Triennale), generalmente non hanno le competenze linguistiche in Inglese sufficienti a seguire le lezioni in lingua Inglese </a:t>
            </a:r>
            <a:r>
              <a:rPr lang="it-IT" sz="2800" dirty="0" smtClean="0">
                <a:sym typeface="Wingdings" panose="05000000000000000000" pitchFamily="2" charset="2"/>
              </a:rPr>
              <a:t> gli studenti non frequentano le lezioni in Inglese  l’apprendimento diviene ancora più difficile  i risultati agli esami sono ancora più scarsi.</a:t>
            </a:r>
          </a:p>
          <a:p>
            <a:pPr>
              <a:spcBef>
                <a:spcPts val="1200"/>
              </a:spcBef>
            </a:pPr>
            <a:r>
              <a:rPr lang="it-IT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Almeno nei </a:t>
            </a:r>
            <a:r>
              <a:rPr lang="it-IT" sz="28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CdL</a:t>
            </a:r>
            <a:r>
              <a:rPr lang="it-IT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I livello (triennali), sarebbe meglio evitare Corsi in lingua Inglese e limitarsi all’Italiano </a:t>
            </a:r>
            <a:r>
              <a:rPr lang="it-IT" sz="2800" dirty="0" smtClean="0">
                <a:sym typeface="Wingdings" panose="05000000000000000000" pitchFamily="2" charset="2"/>
              </a:rPr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2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7729" y="141668"/>
            <a:ext cx="11500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Differenza tra </a:t>
            </a:r>
            <a:r>
              <a:rPr lang="it-IT" sz="3600" b="1" dirty="0" smtClean="0">
                <a:solidFill>
                  <a:srgbClr val="FF0000"/>
                </a:solidFill>
              </a:rPr>
              <a:t>corsi «Statunitensi»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smtClean="0"/>
              <a:t>e </a:t>
            </a:r>
            <a:r>
              <a:rPr lang="it-IT" sz="3600" b="1" dirty="0" smtClean="0">
                <a:solidFill>
                  <a:srgbClr val="FF0000"/>
                </a:solidFill>
              </a:rPr>
              <a:t>corsi «Italiani»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6743" y="787999"/>
            <a:ext cx="118228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2400" dirty="0" smtClean="0"/>
              <a:t>Per venire incontro alla richiesta di maggiore internazionalizzazione, Biologia di Roma Tre sta portando avanti una nuova esperienza:</a:t>
            </a:r>
          </a:p>
          <a:p>
            <a:pPr>
              <a:spcBef>
                <a:spcPts val="600"/>
              </a:spcBef>
            </a:pPr>
            <a:r>
              <a:rPr lang="it-IT" sz="2400" dirty="0" smtClean="0"/>
              <a:t>In collaborazione con l’Istituto Lorenzo de’ Medici, </a:t>
            </a:r>
            <a:r>
              <a:rPr lang="it-IT" sz="2400" b="1" dirty="0" smtClean="0">
                <a:solidFill>
                  <a:srgbClr val="FF0000"/>
                </a:solidFill>
              </a:rPr>
              <a:t>offriamo alcuni insegnamenti in Inglese e strutturati secondo il modello «USA» nello stesso tempo a studenti provenienti dagli USA e ai nostri studenti.</a:t>
            </a:r>
          </a:p>
          <a:p>
            <a:pPr>
              <a:spcBef>
                <a:spcPts val="600"/>
              </a:spcBef>
            </a:pPr>
            <a:r>
              <a:rPr lang="it-IT" sz="2400" dirty="0" smtClean="0"/>
              <a:t>Abbiamo rilevato le seguenti maggiori differenze: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it-IT" sz="2400" dirty="0" smtClean="0"/>
              <a:t>I Corsi «USA» prevedono una alta frequenza nei laboratori. 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it-IT" sz="2400" dirty="0" smtClean="0"/>
              <a:t>I Corsi «USA» prevedono che quasi ogni settimana gli studenti preparino a casa elaborati scritti che poi vengono corretti collegialmente in aula.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it-IT" sz="2400" dirty="0" smtClean="0"/>
              <a:t>L’esame finale dei Corsi «USA»  è con domande a risposta multipla.</a:t>
            </a:r>
          </a:p>
          <a:p>
            <a:pPr>
              <a:spcBef>
                <a:spcPts val="600"/>
              </a:spcBef>
            </a:pPr>
            <a:r>
              <a:rPr lang="it-IT" sz="2400" dirty="0" smtClean="0"/>
              <a:t>Le considerazioni che vengono da fare sono: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it-IT" sz="2400" b="1" dirty="0" smtClean="0">
                <a:solidFill>
                  <a:srgbClr val="FF0000"/>
                </a:solidFill>
              </a:rPr>
              <a:t>Anche se l’esame finale è con domande a risposta multipla, gli studenti dei Corsi «USA» imparano ad esprimersi correttamente anche attraverso gli elaborati scritti.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it-IT" sz="2400" b="1" dirty="0" smtClean="0">
                <a:solidFill>
                  <a:srgbClr val="FF0000"/>
                </a:solidFill>
              </a:rPr>
              <a:t>I Corsi «USA» prevedono la frequenza di un massimo di 15 studenti 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611" y="0"/>
            <a:ext cx="1088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La lingua Italiana nel </a:t>
            </a:r>
            <a:r>
              <a:rPr lang="it-IT" sz="3600" b="1" dirty="0" smtClean="0">
                <a:solidFill>
                  <a:srgbClr val="FF0000"/>
                </a:solidFill>
              </a:rPr>
              <a:t>laboratorio scientifico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60608" y="772733"/>
            <a:ext cx="1173265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800" dirty="0" smtClean="0"/>
              <a:t>Gli studenti dei </a:t>
            </a:r>
            <a:r>
              <a:rPr lang="it-IT" sz="2800" dirty="0" err="1" smtClean="0"/>
              <a:t>CdLM</a:t>
            </a:r>
            <a:r>
              <a:rPr lang="it-IT" sz="2800" dirty="0" smtClean="0"/>
              <a:t> in Biologia, prima di laurearsi, devono frequentare per almeno un anno un laboratorio di ricerca.</a:t>
            </a:r>
            <a:endParaRPr lang="en-US" sz="2800" dirty="0" smtClean="0"/>
          </a:p>
          <a:p>
            <a:pPr>
              <a:spcBef>
                <a:spcPts val="1200"/>
              </a:spcBef>
            </a:pPr>
            <a:r>
              <a:rPr lang="it-IT" sz="2800" b="1" dirty="0" smtClean="0">
                <a:solidFill>
                  <a:srgbClr val="FF0000"/>
                </a:solidFill>
              </a:rPr>
              <a:t>La lingua parlata nei laboratori scientifici in Italia è l’Italiano</a:t>
            </a:r>
            <a:r>
              <a:rPr lang="it-IT" sz="2800" dirty="0" smtClean="0"/>
              <a:t>, come in Francia e Spagna.</a:t>
            </a:r>
          </a:p>
          <a:p>
            <a:pPr>
              <a:spcBef>
                <a:spcPts val="1200"/>
              </a:spcBef>
            </a:pPr>
            <a:r>
              <a:rPr lang="it-IT" sz="2800" dirty="0" smtClean="0"/>
              <a:t>Negli altri Paesi Europei (compresa la Germania), spesso in laboratorio si parla la lingua Inglese, che è la lingua di riferimento nell’ambito scientifico.</a:t>
            </a:r>
          </a:p>
          <a:p>
            <a:pPr>
              <a:spcBef>
                <a:spcPts val="1200"/>
              </a:spcBef>
            </a:pPr>
            <a:r>
              <a:rPr lang="it-IT" sz="2800" dirty="0" smtClean="0"/>
              <a:t>Nei nostri laboratori non si parla Inglese per orgoglio nazionale (come invece è in Francia ed in parte in Spagna) ma perché: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800" b="1" dirty="0" smtClean="0">
                <a:solidFill>
                  <a:srgbClr val="FF0000"/>
                </a:solidFill>
              </a:rPr>
              <a:t>I nostri studenti sanno poco l’inglese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800" b="1" dirty="0" smtClean="0">
                <a:solidFill>
                  <a:srgbClr val="FF0000"/>
                </a:solidFill>
              </a:rPr>
              <a:t>Non ci sono (o sono molto pochi) gli studenti ed i docenti stranieri.</a:t>
            </a:r>
          </a:p>
        </p:txBody>
      </p:sp>
    </p:spTree>
    <p:extLst>
      <p:ext uri="{BB962C8B-B14F-4D97-AF65-F5344CB8AC3E}">
        <p14:creationId xmlns:p14="http://schemas.microsoft.com/office/powerpoint/2010/main" val="25189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73487" y="3106072"/>
            <a:ext cx="1088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Il </a:t>
            </a:r>
            <a:r>
              <a:rPr lang="it-IT" sz="3600" b="1" dirty="0" smtClean="0">
                <a:solidFill>
                  <a:srgbClr val="FF0000"/>
                </a:solidFill>
              </a:rPr>
              <a:t>«gergo» scientifico </a:t>
            </a:r>
            <a:r>
              <a:rPr lang="it-IT" sz="3600" dirty="0" smtClean="0"/>
              <a:t>nei laboratori Italiani</a:t>
            </a:r>
            <a:endParaRPr lang="en-US" sz="3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73487" y="4069723"/>
            <a:ext cx="11706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Anche se nei laboratori Italiani si parla Italiano, molte parole sono derivate (o storpiate) dall’inglese: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DNA</a:t>
            </a:r>
            <a:r>
              <a:rPr lang="it-IT" sz="2400" dirty="0" smtClean="0"/>
              <a:t>: la molecola in cui è contenuta l’informazione genetica, il cui nome italiano è Acido </a:t>
            </a:r>
            <a:r>
              <a:rPr lang="it-IT" sz="2400" dirty="0" err="1" smtClean="0"/>
              <a:t>DeossiriboNucleico</a:t>
            </a:r>
            <a:r>
              <a:rPr lang="it-IT" sz="2400" dirty="0" smtClean="0"/>
              <a:t>, ma la sigla è acronimo dell’inglese </a:t>
            </a:r>
            <a:r>
              <a:rPr lang="it-IT" sz="2400" dirty="0" err="1" smtClean="0"/>
              <a:t>DeoxyriboNucleic</a:t>
            </a:r>
            <a:r>
              <a:rPr lang="it-IT" sz="2400" dirty="0" smtClean="0"/>
              <a:t> Acid, tuttavia in Italia si pronuncia </a:t>
            </a:r>
            <a:r>
              <a:rPr lang="it-IT" sz="2400" i="1" dirty="0" smtClean="0"/>
              <a:t>di-enne-a </a:t>
            </a:r>
            <a:r>
              <a:rPr lang="it-IT" sz="2400" dirty="0" smtClean="0"/>
              <a:t>e non </a:t>
            </a:r>
            <a:r>
              <a:rPr lang="it-IT" sz="2400" i="1" dirty="0" smtClean="0"/>
              <a:t>di-</a:t>
            </a:r>
            <a:r>
              <a:rPr lang="it-IT" sz="2400" i="1" dirty="0" err="1" smtClean="0"/>
              <a:t>ene</a:t>
            </a:r>
            <a:r>
              <a:rPr lang="it-IT" sz="2400" i="1" dirty="0" smtClean="0"/>
              <a:t>-ei 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PCR</a:t>
            </a:r>
            <a:r>
              <a:rPr lang="it-IT" sz="2400" dirty="0" smtClean="0"/>
              <a:t>: acronimo di </a:t>
            </a:r>
            <a:r>
              <a:rPr lang="it-IT" sz="2400" dirty="0" err="1" smtClean="0"/>
              <a:t>Polymerase</a:t>
            </a:r>
            <a:r>
              <a:rPr lang="it-IT" sz="2400" dirty="0" smtClean="0"/>
              <a:t> Chain </a:t>
            </a:r>
            <a:r>
              <a:rPr lang="it-IT" sz="2400" dirty="0" err="1" smtClean="0"/>
              <a:t>Reaction</a:t>
            </a:r>
            <a:r>
              <a:rPr lang="it-IT" sz="2400" dirty="0" smtClean="0"/>
              <a:t>, anche in questo caso si pronuncia </a:t>
            </a:r>
            <a:r>
              <a:rPr lang="it-IT" sz="2400" i="1" dirty="0" err="1" smtClean="0"/>
              <a:t>pi</a:t>
            </a:r>
            <a:r>
              <a:rPr lang="it-IT" sz="2400" i="1" dirty="0" smtClean="0"/>
              <a:t>-ci-erre</a:t>
            </a:r>
            <a:r>
              <a:rPr lang="it-IT" sz="2400" dirty="0" smtClean="0"/>
              <a:t> e non </a:t>
            </a:r>
            <a:r>
              <a:rPr lang="it-IT" sz="2400" i="1" dirty="0" err="1" smtClean="0"/>
              <a:t>pi</a:t>
            </a:r>
            <a:r>
              <a:rPr lang="it-IT" sz="2400" i="1" dirty="0" smtClean="0"/>
              <a:t>-si-</a:t>
            </a:r>
            <a:r>
              <a:rPr lang="it-IT" sz="2400" i="1" dirty="0" err="1" smtClean="0"/>
              <a:t>ar</a:t>
            </a:r>
            <a:r>
              <a:rPr lang="it-IT" sz="2400" i="1" dirty="0" smtClean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8715" y="173803"/>
            <a:ext cx="1088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I </a:t>
            </a:r>
            <a:r>
              <a:rPr lang="it-IT" sz="3600" b="1" dirty="0" smtClean="0">
                <a:solidFill>
                  <a:srgbClr val="FF0000"/>
                </a:solidFill>
              </a:rPr>
              <a:t>libri di testo </a:t>
            </a:r>
            <a:r>
              <a:rPr lang="it-IT" sz="3600" dirty="0" smtClean="0"/>
              <a:t>nella didattica delle Scienze all’Università</a:t>
            </a:r>
            <a:endParaRPr lang="en-US" sz="3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73487" y="978794"/>
            <a:ext cx="11153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 libri di testo scientifici sono spesso ad </a:t>
            </a:r>
            <a:r>
              <a:rPr lang="it-IT" sz="2400" b="1" dirty="0" smtClean="0">
                <a:solidFill>
                  <a:srgbClr val="FF0000"/>
                </a:solidFill>
              </a:rPr>
              <a:t>obsolescenza molto rapida </a:t>
            </a:r>
            <a:r>
              <a:rPr lang="it-IT" sz="2400" dirty="0" smtClean="0"/>
              <a:t>(4-5 anni). </a:t>
            </a:r>
          </a:p>
          <a:p>
            <a:r>
              <a:rPr lang="it-IT" sz="2400" dirty="0" smtClean="0"/>
              <a:t>I docenti italiani sono generalmente occupati da troppe incombenze burocratiche per aver tempo di scrivere libri aggiornati.</a:t>
            </a:r>
          </a:p>
          <a:p>
            <a:r>
              <a:rPr lang="it-IT" sz="2400" dirty="0" smtClean="0"/>
              <a:t>Pertanto, </a:t>
            </a:r>
            <a:r>
              <a:rPr lang="it-IT" sz="2400" b="1" dirty="0" smtClean="0">
                <a:solidFill>
                  <a:srgbClr val="FF0000"/>
                </a:solidFill>
              </a:rPr>
              <a:t>molto spesso i libri di testo scientifici sono traduzioni da testi americani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0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8033" y="143931"/>
            <a:ext cx="1088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Conclusioni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1301" y="890251"/>
            <a:ext cx="115815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Tx/>
              <a:buAutoNum type="arabicParenR"/>
            </a:pPr>
            <a:r>
              <a:rPr lang="it-IT" sz="2400" dirty="0" smtClean="0"/>
              <a:t>Bisogna </a:t>
            </a:r>
            <a:r>
              <a:rPr lang="it-IT" sz="2400" b="1" dirty="0" smtClean="0">
                <a:solidFill>
                  <a:srgbClr val="FF0000"/>
                </a:solidFill>
              </a:rPr>
              <a:t>intervenire sugli studenti dei Corsi </a:t>
            </a:r>
            <a:r>
              <a:rPr lang="it-IT" sz="2400" b="1" dirty="0">
                <a:solidFill>
                  <a:srgbClr val="FF0000"/>
                </a:solidFill>
              </a:rPr>
              <a:t>di Laurea di I </a:t>
            </a:r>
            <a:r>
              <a:rPr lang="it-IT" sz="2400" b="1" dirty="0" smtClean="0">
                <a:solidFill>
                  <a:srgbClr val="FF0000"/>
                </a:solidFill>
              </a:rPr>
              <a:t>livello </a:t>
            </a:r>
            <a:r>
              <a:rPr lang="it-IT" sz="2400" dirty="0"/>
              <a:t>(triennali)</a:t>
            </a:r>
            <a:r>
              <a:rPr lang="it-IT" sz="2400" dirty="0" smtClean="0"/>
              <a:t>, la relativamente bassa percentuale di studenti che si iscrivono ai Corsi di Laurea Magistrale sono ormai competenti anche nell’uso della lingua Italiana.  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Soprattutto nei Corsi di Laurea di I livello è importante che </a:t>
            </a:r>
            <a:r>
              <a:rPr lang="it-IT" sz="2400" b="1" dirty="0" smtClean="0">
                <a:solidFill>
                  <a:srgbClr val="FF0000"/>
                </a:solidFill>
              </a:rPr>
              <a:t>le lezioni siano tenute in lingua Italiana</a:t>
            </a:r>
            <a:r>
              <a:rPr lang="it-IT" sz="2400" dirty="0" smtClean="0"/>
              <a:t>. E’ consigliabile tenere insegnamenti in lingua Inglese solo nei Corsi di Laurea Magistrale.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E’ altrettanto importante che gli </a:t>
            </a:r>
            <a:r>
              <a:rPr lang="it-IT" sz="2400" b="1" dirty="0" smtClean="0">
                <a:solidFill>
                  <a:srgbClr val="FF0000"/>
                </a:solidFill>
              </a:rPr>
              <a:t>esami di profitto comprendano una prova orale</a:t>
            </a:r>
            <a:r>
              <a:rPr lang="it-IT" sz="2400" dirty="0" smtClean="0"/>
              <a:t>, in modo che gli studenti imparino ad esprimersi con proprietà di linguaggio (Italiano)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E’ anche utile che la </a:t>
            </a:r>
            <a:r>
              <a:rPr lang="it-IT" sz="2400" b="1" dirty="0" smtClean="0">
                <a:solidFill>
                  <a:srgbClr val="FF0000"/>
                </a:solidFill>
              </a:rPr>
              <a:t>prova finale comprenda l’elaborazione di una Tesi scritta </a:t>
            </a:r>
            <a:r>
              <a:rPr lang="it-IT" sz="2400" dirty="0" smtClean="0"/>
              <a:t>(per insegnare agli studenti ad esprimersi con proprietà di linguaggio anche nel testo scritto)</a:t>
            </a:r>
          </a:p>
          <a:p>
            <a:pPr marL="342900" indent="-342900">
              <a:spcBef>
                <a:spcPts val="1200"/>
              </a:spcBef>
              <a:buAutoNum type="arabicParenR"/>
            </a:pP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Nei laboratori scientifici l’uso dei termini derivati dall’inglese</a:t>
            </a:r>
            <a:r>
              <a:rPr lang="it-IT" sz="2400" dirty="0" smtClean="0"/>
              <a:t> è ormai una consuetudine consolidata e non modificabile ma di scarsa rilevanza ai fini dell’utilizzo corretto della lingua italiana da parte degli studenti.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09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1165</Words>
  <Application>Microsoft Office PowerPoint</Application>
  <PresentationFormat>Personalizzato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L’importanza dell’italiano per l’insegnamento delle materie scientifiche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uniroma3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L’importanza dell’italiano per l’insegnamento delle materie scientifiche</dc:title>
  <dc:creator>giovanni antonini</dc:creator>
  <cp:lastModifiedBy>Massimo</cp:lastModifiedBy>
  <cp:revision>20</cp:revision>
  <dcterms:created xsi:type="dcterms:W3CDTF">2016-09-26T13:56:07Z</dcterms:created>
  <dcterms:modified xsi:type="dcterms:W3CDTF">2016-09-29T17:46:56Z</dcterms:modified>
</cp:coreProperties>
</file>